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9" r:id="rId4"/>
    <p:sldId id="260" r:id="rId5"/>
    <p:sldId id="265" r:id="rId6"/>
    <p:sldId id="258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D2C9EF-35D7-4011-8830-5F4C4F02A6DF}" v="311" dt="2022-02-17T17:26:14.9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7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80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795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933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22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752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64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86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8912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7292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2/17/2022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223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2/17/2022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007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CDDAE-84D6-497F-9EFB-B42C59C322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l="5" r="4" b="4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chemeClr val="tx1">
                  <a:alpha val="0"/>
                </a:schemeClr>
              </a:gs>
              <a:gs pos="0">
                <a:schemeClr val="tx1"/>
              </a:gs>
              <a:gs pos="0">
                <a:schemeClr val="tx1">
                  <a:alpha val="4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6275" y="156477"/>
            <a:ext cx="10190071" cy="1515091"/>
          </a:xfrm>
        </p:spPr>
        <p:txBody>
          <a:bodyPr anchor="b">
            <a:normAutofit/>
          </a:bodyPr>
          <a:lstStyle/>
          <a:p>
            <a:r>
              <a:rPr lang="en-US" sz="5400" dirty="0" err="1">
                <a:solidFill>
                  <a:srgbClr val="FFFFFF"/>
                </a:solidFill>
              </a:rPr>
              <a:t>Eficiência</a:t>
            </a:r>
            <a:r>
              <a:rPr lang="en-US" sz="5400" dirty="0">
                <a:solidFill>
                  <a:srgbClr val="FFFFFF"/>
                </a:solidFill>
              </a:rPr>
              <a:t> de um </a:t>
            </a:r>
            <a:r>
              <a:rPr lang="en-US" sz="5400" dirty="0" err="1">
                <a:solidFill>
                  <a:srgbClr val="FFFFFF"/>
                </a:solidFill>
              </a:rPr>
              <a:t>algoritmo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8708" y="1856479"/>
            <a:ext cx="9781327" cy="887671"/>
          </a:xfrm>
        </p:spPr>
        <p:txBody>
          <a:bodyPr anchor="t">
            <a:normAutofit/>
          </a:bodyPr>
          <a:lstStyle/>
          <a:p>
            <a:endParaRPr lang="en-US" sz="2200">
              <a:solidFill>
                <a:srgbClr val="FFFFFF"/>
              </a:solidFill>
            </a:endParaRPr>
          </a:p>
        </p:txBody>
      </p:sp>
      <p:grpSp>
        <p:nvGrpSpPr>
          <p:cNvPr id="15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5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4E76A-BD4B-4F41-BF41-0715C50A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Analisando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4474A-496D-4752-968B-9D42F626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Gráfico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regressão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não</a:t>
            </a:r>
            <a:r>
              <a:rPr lang="en-US" dirty="0">
                <a:ea typeface="+mn-lt"/>
                <a:cs typeface="+mn-lt"/>
              </a:rPr>
              <a:t> linear </a:t>
            </a:r>
            <a:r>
              <a:rPr lang="en-US" dirty="0" err="1">
                <a:ea typeface="+mn-lt"/>
                <a:cs typeface="+mn-lt"/>
              </a:rPr>
              <a:t>devido</a:t>
            </a:r>
            <a:r>
              <a:rPr lang="en-US" dirty="0">
                <a:ea typeface="+mn-lt"/>
                <a:cs typeface="+mn-lt"/>
              </a:rPr>
              <a:t> a forma </a:t>
            </a:r>
            <a:r>
              <a:rPr lang="en-US" dirty="0" err="1">
                <a:ea typeface="+mn-lt"/>
                <a:cs typeface="+mn-lt"/>
              </a:rPr>
              <a:t>como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dados se </a:t>
            </a:r>
            <a:r>
              <a:rPr lang="en-US" dirty="0" err="1">
                <a:ea typeface="+mn-lt"/>
                <a:cs typeface="+mn-lt"/>
              </a:rPr>
              <a:t>comportam</a:t>
            </a:r>
            <a:r>
              <a:rPr lang="en-US" dirty="0">
                <a:ea typeface="+mn-lt"/>
                <a:cs typeface="+mn-lt"/>
              </a:rPr>
              <a:t> de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maneira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constante</a:t>
            </a:r>
            <a:r>
              <a:rPr lang="en-US" dirty="0">
                <a:ea typeface="+mn-lt"/>
                <a:cs typeface="+mn-lt"/>
              </a:rPr>
              <a:t>. </a:t>
            </a: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4786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82BBA-F858-48BF-BD04-EE0561A72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Observando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FC58-9CD7-4148-882E-B0098C784D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en-US" dirty="0">
                <a:ea typeface="+mn-lt"/>
                <a:cs typeface="+mn-lt"/>
              </a:rPr>
              <a:t>Se o </a:t>
            </a:r>
            <a:r>
              <a:rPr lang="en-US" dirty="0" err="1">
                <a:ea typeface="+mn-lt"/>
                <a:cs typeface="+mn-lt"/>
              </a:rPr>
              <a:t>velocimetro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manter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naquele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padrão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mudando</a:t>
            </a:r>
            <a:r>
              <a:rPr lang="en-US" dirty="0">
                <a:ea typeface="+mn-lt"/>
                <a:cs typeface="+mn-lt"/>
              </a:rPr>
              <a:t> a </a:t>
            </a:r>
            <a:r>
              <a:rPr lang="en-US" dirty="0" err="1">
                <a:ea typeface="+mn-lt"/>
                <a:cs typeface="+mn-lt"/>
              </a:rPr>
              <a:t>escala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constantemente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não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iremos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conseguir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fazer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medição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muito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precisa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algoritmo</a:t>
            </a:r>
            <a:r>
              <a:rPr lang="en-US" dirty="0">
                <a:ea typeface="+mn-lt"/>
                <a:cs typeface="+mn-lt"/>
              </a:rPr>
              <a:t>, pois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dados </a:t>
            </a:r>
            <a:r>
              <a:rPr lang="en-US" dirty="0" err="1">
                <a:ea typeface="+mn-lt"/>
                <a:cs typeface="+mn-lt"/>
              </a:rPr>
              <a:t>não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ter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padrão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já</a:t>
            </a:r>
            <a:r>
              <a:rPr lang="en-US" dirty="0">
                <a:ea typeface="+mn-lt"/>
                <a:cs typeface="+mn-lt"/>
              </a:rPr>
              <a:t> que a </a:t>
            </a:r>
            <a:r>
              <a:rPr lang="en-US" dirty="0" err="1">
                <a:ea typeface="+mn-lt"/>
                <a:cs typeface="+mn-lt"/>
              </a:rPr>
              <a:t>escala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velocimetro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muda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constantemente</a:t>
            </a:r>
            <a:endParaRPr lang="en-US" dirty="0" err="1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070475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80E00F-D44C-4AA3-873D-6E73B91D1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Codigo Utilizado</a:t>
            </a: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6E60DA12-B7E2-4CBF-BF04-C86B451071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6557" y="2005254"/>
            <a:ext cx="6402214" cy="2842238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1272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7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0" name="Top left">
            <a:extLst>
              <a:ext uri="{FF2B5EF4-FFF2-40B4-BE49-F238E27FC236}">
                <a16:creationId xmlns:a16="http://schemas.microsoft.com/office/drawing/2014/main" id="{E4A71F22-0E43-4930-8185-0D8C173634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337B2BE-9368-41E7-B9D3-4F1F971F94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C7EDF3EA-3138-4266-8511-D57CECF0A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A12DCF8-5403-4AA2-818F-2DF853DC1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89B414-72F6-4409-A12B-4F23F1CE0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214BA161-43C1-4B9D-A341-694B88127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B211E8CC-9B3E-4E58-821A-069B7C1098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B29FA542-0294-4239-B976-E5D20656CA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EA9045A3-208C-4023-9F44-D62234135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625A36-4A90-49C7-9D16-4910C3F65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148973"/>
            <a:ext cx="10352958" cy="208026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dirty="0" err="1"/>
              <a:t>Acumulador</a:t>
            </a:r>
            <a:r>
              <a:rPr lang="en-US" sz="5400" dirty="0"/>
              <a:t> - </a:t>
            </a:r>
            <a:r>
              <a:rPr lang="en-US" sz="5400" dirty="0" err="1"/>
              <a:t>Aceleração</a:t>
            </a:r>
            <a:endParaRPr lang="en-US" sz="5400" kern="1200" dirty="0" err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50" name="Cross">
            <a:extLst>
              <a:ext uri="{FF2B5EF4-FFF2-40B4-BE49-F238E27FC236}">
                <a16:creationId xmlns:a16="http://schemas.microsoft.com/office/drawing/2014/main" id="{1EDF0462-C0C2-4E84-A7EA-8EE60CEFF6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DD5894EA-1641-49CE-AE6E-B9522736A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8C6415EB-8C9A-4F1B-A459-64B94A865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54" name="Bottom Right">
            <a:extLst>
              <a:ext uri="{FF2B5EF4-FFF2-40B4-BE49-F238E27FC236}">
                <a16:creationId xmlns:a16="http://schemas.microsoft.com/office/drawing/2014/main" id="{B798A610-8506-4BC1-8108-8E1A31CAB8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5C72D714-A610-482A-B26E-C679E9535D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6" name="Graphic 157">
              <a:extLst>
                <a:ext uri="{FF2B5EF4-FFF2-40B4-BE49-F238E27FC236}">
                  <a16:creationId xmlns:a16="http://schemas.microsoft.com/office/drawing/2014/main" id="{D7EF30A6-8E6C-417A-B645-4EC7F0B382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7D377E0-C3CC-48DC-B73B-09CEEDE395C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0E2DF20-A9FD-4B82-8673-1091B4C0086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425BAEB-7B00-4394-8302-CF2DEA7440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4917EE8E-E8BC-42F3-BEE3-2F84E8F64D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8647303-59FF-4A2B-8D6D-FB229E6590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7BD597AB-C6D9-437D-BBFE-8007D4ED0F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4FA09AC9-DA2A-4216-BBFD-96E701FB85D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A8AD4A98-C6D7-49C8-A31E-29C6DB7C06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C3AE5D8-B263-4132-B979-4636FAC6775D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2908447"/>
          <a:ext cx="10515605" cy="2874234"/>
        </p:xfrm>
        <a:graphic>
          <a:graphicData uri="http://schemas.openxmlformats.org/drawingml/2006/table">
            <a:tbl>
              <a:tblPr firstRow="1" bandRow="1">
                <a:noFill/>
                <a:tableStyleId>{5C22544A-7EE6-4342-B048-85BDC9FD1C3A}</a:tableStyleId>
              </a:tblPr>
              <a:tblGrid>
                <a:gridCol w="940878">
                  <a:extLst>
                    <a:ext uri="{9D8B030D-6E8A-4147-A177-3AD203B41FA5}">
                      <a16:colId xmlns:a16="http://schemas.microsoft.com/office/drawing/2014/main" val="4093850516"/>
                    </a:ext>
                  </a:extLst>
                </a:gridCol>
                <a:gridCol w="940878">
                  <a:extLst>
                    <a:ext uri="{9D8B030D-6E8A-4147-A177-3AD203B41FA5}">
                      <a16:colId xmlns:a16="http://schemas.microsoft.com/office/drawing/2014/main" val="977205388"/>
                    </a:ext>
                  </a:extLst>
                </a:gridCol>
                <a:gridCol w="940878">
                  <a:extLst>
                    <a:ext uri="{9D8B030D-6E8A-4147-A177-3AD203B41FA5}">
                      <a16:colId xmlns:a16="http://schemas.microsoft.com/office/drawing/2014/main" val="1498208561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2493471868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2709495791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481889519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1904256435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4281304708"/>
                    </a:ext>
                  </a:extLst>
                </a:gridCol>
                <a:gridCol w="1084208">
                  <a:extLst>
                    <a:ext uri="{9D8B030D-6E8A-4147-A177-3AD203B41FA5}">
                      <a16:colId xmlns:a16="http://schemas.microsoft.com/office/drawing/2014/main" val="1737309155"/>
                    </a:ext>
                  </a:extLst>
                </a:gridCol>
                <a:gridCol w="1187723">
                  <a:extLst>
                    <a:ext uri="{9D8B030D-6E8A-4147-A177-3AD203B41FA5}">
                      <a16:colId xmlns:a16="http://schemas.microsoft.com/office/drawing/2014/main" val="732971230"/>
                    </a:ext>
                  </a:extLst>
                </a:gridCol>
              </a:tblGrid>
              <a:tr h="1085482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1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2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3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4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5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6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7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8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9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500" b="1" u="none" strike="noStrike" cap="none" spc="0">
                          <a:solidFill>
                            <a:schemeClr val="bg1"/>
                          </a:solidFill>
                          <a:effectLst/>
                        </a:rPr>
                        <a:t>10</a:t>
                      </a:r>
                      <a:r>
                        <a:rPr lang="en-US" sz="3500" b="1" cap="none" spc="0">
                          <a:solidFill>
                            <a:schemeClr val="bg1"/>
                          </a:solidFill>
                          <a:effectLst/>
                        </a:rPr>
                        <a:t> </a:t>
                      </a:r>
                      <a:endParaRPr lang="en-US" sz="3500" b="1" i="0" cap="none" spc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marL="160529" marR="114664" marT="229327" marB="229327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775006"/>
                  </a:ext>
                </a:extLst>
              </a:tr>
              <a:tr h="894376"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160529" marR="114664" marT="114664" marB="229327"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9023611"/>
                  </a:ext>
                </a:extLst>
              </a:tr>
              <a:tr h="89437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1 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3 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6 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10 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15 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21 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28 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36 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45 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3000" cap="none" spc="0">
                          <a:solidFill>
                            <a:schemeClr val="tx1"/>
                          </a:solidFill>
                          <a:effectLst/>
                        </a:rPr>
                        <a:t>55 </a:t>
                      </a:r>
                      <a:endParaRPr lang="en-US" sz="3000" b="0" i="0" cap="none" spc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160529" marR="114664" marT="114664" marB="229327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52867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4885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2C7382-6E17-4C04-A152-F696A6BD2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>
                <a:ea typeface="+mj-lt"/>
                <a:cs typeface="+mj-lt"/>
              </a:rPr>
              <a:t>comportamento</a:t>
            </a:r>
            <a:r>
              <a:rPr lang="en-US" dirty="0">
                <a:ea typeface="+mj-lt"/>
                <a:cs typeface="+mj-lt"/>
              </a:rPr>
              <a:t> do </a:t>
            </a:r>
            <a:r>
              <a:rPr lang="en-US" dirty="0" err="1">
                <a:ea typeface="+mj-lt"/>
                <a:cs typeface="+mj-lt"/>
              </a:rPr>
              <a:t>algoritmo</a:t>
            </a:r>
            <a:r>
              <a:rPr lang="en-US" dirty="0">
                <a:ea typeface="+mj-lt"/>
                <a:cs typeface="+mj-lt"/>
              </a:rPr>
              <a:t> para as </a:t>
            </a:r>
            <a:r>
              <a:rPr lang="en-US" dirty="0" err="1">
                <a:ea typeface="+mj-lt"/>
                <a:cs typeface="+mj-lt"/>
              </a:rPr>
              <a:t>variáveis</a:t>
            </a:r>
            <a:r>
              <a:rPr lang="en-US" dirty="0">
                <a:ea typeface="+mj-lt"/>
                <a:cs typeface="+mj-lt"/>
              </a:rPr>
              <a:t> </a:t>
            </a:r>
            <a:r>
              <a:rPr lang="en-US" b="1" dirty="0" err="1">
                <a:ea typeface="+mj-lt"/>
                <a:cs typeface="+mj-lt"/>
              </a:rPr>
              <a:t>i</a:t>
            </a:r>
            <a:r>
              <a:rPr lang="en-US" b="1" dirty="0">
                <a:ea typeface="+mj-lt"/>
                <a:cs typeface="+mj-lt"/>
              </a:rPr>
              <a:t> </a:t>
            </a:r>
            <a:r>
              <a:rPr lang="en-US" dirty="0">
                <a:ea typeface="+mj-lt"/>
                <a:cs typeface="+mj-lt"/>
              </a:rPr>
              <a:t>e</a:t>
            </a:r>
            <a:r>
              <a:rPr lang="en-US" b="1" dirty="0">
                <a:ea typeface="+mj-lt"/>
                <a:cs typeface="+mj-lt"/>
              </a:rPr>
              <a:t> </a:t>
            </a:r>
            <a:r>
              <a:rPr lang="en-US" b="1" dirty="0" err="1">
                <a:ea typeface="+mj-lt"/>
                <a:cs typeface="+mj-lt"/>
              </a:rPr>
              <a:t>acumul_acelerate</a:t>
            </a:r>
            <a:endParaRPr lang="en-US" b="1" dirty="0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FA4FA-CB79-42AD-AC8B-FC5AF38C15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Conforme o </a:t>
            </a:r>
            <a:r>
              <a:rPr lang="en-US" dirty="0" err="1">
                <a:ea typeface="+mn-lt"/>
                <a:cs typeface="+mn-lt"/>
              </a:rPr>
              <a:t>acumulo</a:t>
            </a:r>
            <a:r>
              <a:rPr lang="en-US" dirty="0">
                <a:ea typeface="+mn-lt"/>
                <a:cs typeface="+mn-lt"/>
              </a:rPr>
              <a:t> de I, o </a:t>
            </a:r>
            <a:r>
              <a:rPr lang="en-US" dirty="0" err="1">
                <a:ea typeface="+mn-lt"/>
                <a:cs typeface="+mn-lt"/>
              </a:rPr>
              <a:t>comportamento</a:t>
            </a:r>
            <a:r>
              <a:rPr lang="en-US" dirty="0">
                <a:ea typeface="+mn-lt"/>
                <a:cs typeface="+mn-lt"/>
              </a:rPr>
              <a:t> dos dados de </a:t>
            </a:r>
            <a:r>
              <a:rPr lang="en-US" dirty="0" err="1">
                <a:ea typeface="+mn-lt"/>
                <a:cs typeface="+mn-lt"/>
              </a:rPr>
              <a:t>acumul_acelerate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tende</a:t>
            </a:r>
            <a:r>
              <a:rPr lang="en-US" dirty="0">
                <a:ea typeface="+mn-lt"/>
                <a:cs typeface="+mn-lt"/>
              </a:rPr>
              <a:t> a se </a:t>
            </a:r>
            <a:r>
              <a:rPr lang="en-US" dirty="0" err="1">
                <a:ea typeface="+mn-lt"/>
                <a:cs typeface="+mn-lt"/>
              </a:rPr>
              <a:t>manter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em</a:t>
            </a:r>
            <a:r>
              <a:rPr lang="en-US" dirty="0">
                <a:ea typeface="+mn-lt"/>
                <a:cs typeface="+mn-lt"/>
              </a:rPr>
              <a:t> um </a:t>
            </a:r>
            <a:r>
              <a:rPr lang="en-US" dirty="0" err="1">
                <a:ea typeface="+mn-lt"/>
                <a:cs typeface="+mn-lt"/>
              </a:rPr>
              <a:t>constante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aumento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mesmo</a:t>
            </a:r>
            <a:r>
              <a:rPr lang="en-US" dirty="0">
                <a:ea typeface="+mn-lt"/>
                <a:cs typeface="+mn-lt"/>
              </a:rPr>
              <a:t> se </a:t>
            </a:r>
            <a:r>
              <a:rPr lang="en-US" dirty="0" err="1">
                <a:ea typeface="+mn-lt"/>
                <a:cs typeface="+mn-lt"/>
              </a:rPr>
              <a:t>dividirmos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os</a:t>
            </a:r>
            <a:r>
              <a:rPr lang="en-US" dirty="0">
                <a:ea typeface="+mn-lt"/>
                <a:cs typeface="+mn-lt"/>
              </a:rPr>
              <a:t> dados </a:t>
            </a:r>
            <a:r>
              <a:rPr lang="en-US" dirty="0" err="1">
                <a:ea typeface="+mn-lt"/>
                <a:cs typeface="+mn-lt"/>
              </a:rPr>
              <a:t>essa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constante</a:t>
            </a:r>
            <a:r>
              <a:rPr lang="en-US" dirty="0">
                <a:ea typeface="+mn-lt"/>
                <a:cs typeface="+mn-lt"/>
              </a:rPr>
              <a:t> continua a </a:t>
            </a:r>
            <a:r>
              <a:rPr lang="en-US" dirty="0" err="1">
                <a:ea typeface="+mn-lt"/>
                <a:cs typeface="+mn-lt"/>
              </a:rPr>
              <a:t>mesma</a:t>
            </a:r>
            <a:r>
              <a:rPr lang="en-US" dirty="0">
                <a:ea typeface="+mn-lt"/>
                <a:cs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51224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B1B17-4D52-4994-9C2F-0B3B9D72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/>
              <a:t>Máquina</a:t>
            </a:r>
            <a:r>
              <a:rPr lang="en-US" dirty="0"/>
              <a:t> 1 x </a:t>
            </a:r>
            <a:r>
              <a:rPr lang="en-US" dirty="0" err="1"/>
              <a:t>Máquina</a:t>
            </a:r>
            <a:r>
              <a:rPr lang="en-US" dirty="0"/>
              <a:t>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2FF90-C038-41B8-BAB8-13185A968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17785" y="1897511"/>
            <a:ext cx="3657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cs typeface="Arial"/>
              </a:rPr>
              <a:t>50i = 0.316s</a:t>
            </a:r>
          </a:p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75i = 0.342s</a:t>
            </a:r>
          </a:p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100i = 0.353s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8FFAD50-BE90-475D-92F6-0640D180CB46}"/>
              </a:ext>
            </a:extLst>
          </p:cNvPr>
          <p:cNvSpPr txBox="1">
            <a:spLocks/>
          </p:cNvSpPr>
          <p:nvPr/>
        </p:nvSpPr>
        <p:spPr>
          <a:xfrm>
            <a:off x="6827807" y="1920515"/>
            <a:ext cx="3657600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Char char="+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cs typeface="Arial"/>
              </a:rPr>
              <a:t>50i = </a:t>
            </a:r>
            <a:r>
              <a:rPr lang="en-US" dirty="0">
                <a:ea typeface="+mn-lt"/>
                <a:cs typeface="+mn-lt"/>
              </a:rPr>
              <a:t>2.143s</a:t>
            </a:r>
            <a:endParaRPr lang="en-US" dirty="0">
              <a:cs typeface="Arial"/>
            </a:endParaRPr>
          </a:p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75i = 2.235s</a:t>
            </a:r>
          </a:p>
          <a:p>
            <a:pPr>
              <a:buFont typeface="Wingdings" panose="020B0504020202020204" pitchFamily="34" charset="0"/>
              <a:buChar char="Ø"/>
            </a:pPr>
            <a:r>
              <a:rPr lang="en-US" dirty="0">
                <a:ea typeface="+mn-lt"/>
                <a:cs typeface="+mn-lt"/>
              </a:rPr>
              <a:t>100i = 2.251s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0475367-D8CE-4305-A6FC-B72D5754A5C6}"/>
              </a:ext>
            </a:extLst>
          </p:cNvPr>
          <p:cNvCxnSpPr/>
          <p:nvPr/>
        </p:nvCxnSpPr>
        <p:spPr>
          <a:xfrm flipH="1">
            <a:off x="6170761" y="1577196"/>
            <a:ext cx="1" cy="4988941"/>
          </a:xfrm>
          <a:prstGeom prst="straightConnector1">
            <a:avLst/>
          </a:prstGeom>
          <a:ln w="5715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222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9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8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41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F80E00F-D44C-4AA3-873D-6E73B91D1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Codigo Utilizado</a:t>
            </a:r>
          </a:p>
        </p:txBody>
      </p:sp>
      <p:grpSp>
        <p:nvGrpSpPr>
          <p:cNvPr id="51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5EE06FAF-4735-437B-8141-A438B8B88D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9876" y="567942"/>
            <a:ext cx="6395576" cy="5716862"/>
          </a:xfrm>
          <a:prstGeom prst="rect">
            <a:avLst/>
          </a:prstGeom>
        </p:spPr>
      </p:pic>
      <p:grpSp>
        <p:nvGrpSpPr>
          <p:cNvPr id="55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7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305637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529FA68-F16E-4817-BAEF-A6AF55E81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905812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Aceleração</a:t>
            </a:r>
            <a:endParaRPr lang="en-US" sz="5400" kern="1200" dirty="0" err="1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28064E5-CEE6-43BF-96DA-B2B30FDE0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6557" y="1217609"/>
            <a:ext cx="6402214" cy="4417527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21438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47A131F-D5DE-41A5-B4CF-4F345319B4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AF4666D-BD98-40A5-A75F-478B9820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8680585-71F9-4721-A998-4974171D2E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rPr>
              <a:t> 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2BC95C2-2EEC-4F59-ABA8-660B0D059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7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6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610600" y="3276600"/>
            <a:ext cx="3529260" cy="3581398"/>
            <a:chOff x="4114800" y="1423987"/>
            <a:chExt cx="3961542" cy="4007547"/>
          </a:xfrm>
          <a:noFill/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grpSp>
        <p:nvGrpSpPr>
          <p:cNvPr id="39" name="Top left">
            <a:extLst>
              <a:ext uri="{FF2B5EF4-FFF2-40B4-BE49-F238E27FC236}">
                <a16:creationId xmlns:a16="http://schemas.microsoft.com/office/drawing/2014/main" id="{4210BA9D-B4AC-4A1D-B63B-44F10A9A7D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-3086"/>
            <a:ext cx="2198951" cy="3349518"/>
            <a:chOff x="10849" y="-3086"/>
            <a:chExt cx="2198951" cy="3349518"/>
          </a:xfrm>
        </p:grpSpPr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AB57F67-BA3E-4168-B776-298ABEE401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92844" y="-3086"/>
              <a:ext cx="1326111" cy="59760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37E474-2AB5-44C2-89C5-00B18BBF0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9394" y="15241"/>
              <a:ext cx="2190406" cy="3331191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C7682BD-43A7-412C-9D1C-C253EDF7F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978674" cy="307495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CE322CA5-5700-49C5-B2F4-5451AEC68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92" y="15178"/>
              <a:ext cx="1566146" cy="2737264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FF4B5E5-C2CB-47A0-BDC9-D9560C77B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15178"/>
              <a:ext cx="1368431" cy="2644975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C206FD4-2993-45C6-A6D2-945277425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25" y="543780"/>
              <a:ext cx="494287" cy="1905590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AC4F993-F14F-4F25-A6AB-1AD9E2A820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49" y="672286"/>
              <a:ext cx="396930" cy="1690303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1CD13FF4-3251-4983-B074-BD35A9902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002" y="881264"/>
              <a:ext cx="258791" cy="1336561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814F791-E4AF-4BC1-82E3-A3ED72A67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744909"/>
            <a:ext cx="3776416" cy="31554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000" dirty="0" err="1"/>
              <a:t>Aceleração</a:t>
            </a:r>
            <a:endParaRPr lang="en-US" sz="5000" kern="1200" dirty="0" err="1">
              <a:latin typeface="+mj-lt"/>
            </a:endParaRPr>
          </a:p>
        </p:txBody>
      </p:sp>
      <p:grpSp>
        <p:nvGrpSpPr>
          <p:cNvPr id="49" name="Cross">
            <a:extLst>
              <a:ext uri="{FF2B5EF4-FFF2-40B4-BE49-F238E27FC236}">
                <a16:creationId xmlns:a16="http://schemas.microsoft.com/office/drawing/2014/main" id="{80F56037-8334-4400-9C7A-A3BEFA96A8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945264" y="149792"/>
            <a:ext cx="118872" cy="118872"/>
            <a:chOff x="1175347" y="3733800"/>
            <a:chExt cx="118872" cy="118872"/>
          </a:xfrm>
        </p:grpSpPr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60AD0EB-D554-49C4-9728-C64D6D686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C9432895-644F-4E09-97C7-F8DB36AAE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D0F16024-F7BD-4481-ABA3-14FFF27A24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86557" y="1185598"/>
            <a:ext cx="6402214" cy="4481549"/>
          </a:xfrm>
          <a:prstGeom prst="rect">
            <a:avLst/>
          </a:prstGeom>
        </p:spPr>
      </p:pic>
      <p:grpSp>
        <p:nvGrpSpPr>
          <p:cNvPr id="53" name="Bottom Right">
            <a:extLst>
              <a:ext uri="{FF2B5EF4-FFF2-40B4-BE49-F238E27FC236}">
                <a16:creationId xmlns:a16="http://schemas.microsoft.com/office/drawing/2014/main" id="{6B310A71-665E-47AB-9D80-2D90F7D92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D1AF10-782F-4908-A718-EA87EC717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9256" y="6178637"/>
              <a:ext cx="1482102" cy="679363"/>
            </a:xfrm>
            <a:custGeom>
              <a:avLst/>
              <a:gdLst>
                <a:gd name="connsiteX0" fmla="*/ 741051 w 1482102"/>
                <a:gd name="connsiteY0" fmla="*/ 0 h 679363"/>
                <a:gd name="connsiteX1" fmla="*/ 1473822 w 1482102"/>
                <a:gd name="connsiteY1" fmla="*/ 597226 h 679363"/>
                <a:gd name="connsiteX2" fmla="*/ 1482102 w 1482102"/>
                <a:gd name="connsiteY2" fmla="*/ 679363 h 679363"/>
                <a:gd name="connsiteX3" fmla="*/ 0 w 1482102"/>
                <a:gd name="connsiteY3" fmla="*/ 679363 h 679363"/>
                <a:gd name="connsiteX4" fmla="*/ 8280 w 1482102"/>
                <a:gd name="connsiteY4" fmla="*/ 597226 h 679363"/>
                <a:gd name="connsiteX5" fmla="*/ 741051 w 1482102"/>
                <a:gd name="connsiteY5" fmla="*/ 0 h 679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82102" h="679363">
                  <a:moveTo>
                    <a:pt x="741051" y="0"/>
                  </a:moveTo>
                  <a:cubicBezTo>
                    <a:pt x="1102506" y="0"/>
                    <a:pt x="1404077" y="256390"/>
                    <a:pt x="1473822" y="597226"/>
                  </a:cubicBezTo>
                  <a:lnTo>
                    <a:pt x="1482102" y="679363"/>
                  </a:lnTo>
                  <a:lnTo>
                    <a:pt x="0" y="679363"/>
                  </a:lnTo>
                  <a:lnTo>
                    <a:pt x="8280" y="597226"/>
                  </a:lnTo>
                  <a:cubicBezTo>
                    <a:pt x="78025" y="256390"/>
                    <a:pt x="379596" y="0"/>
                    <a:pt x="74105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AvenirNext LT Pro Medium" panose="020B0504020202020204" pitchFamily="34" charset="0"/>
              </a:endParaRPr>
            </a:p>
          </p:txBody>
        </p:sp>
        <p:grpSp>
          <p:nvGrpSpPr>
            <p:cNvPr id="55" name="Graphic 157">
              <a:extLst>
                <a:ext uri="{FF2B5EF4-FFF2-40B4-BE49-F238E27FC236}">
                  <a16:creationId xmlns:a16="http://schemas.microsoft.com/office/drawing/2014/main" id="{A935357A-B553-44CD-9376-FE1E605750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1A180B9-74EE-45CB-8BC1-41E1C07585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D0ED6DBC-425A-4959-8ACF-4263EEF2467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1B431B70-9FAD-408D-890D-646D484045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E532E75-ACFE-4179-B41D-039B3B768C7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1C81F463-8260-4AAF-9233-3FE29293CD5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5D51C233-AAFA-43B0-85ED-E42E8DE5E5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D7BBAB6-5F70-4658-9F1E-4F56C83F042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accent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FADCFE9-3879-4BEB-8C66-8CDE965275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339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4E76A-BD4B-4F41-BF41-0715C50A8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Analisando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4474A-496D-4752-968B-9D42F626A7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ea typeface="+mn-lt"/>
                <a:cs typeface="+mn-lt"/>
              </a:rPr>
              <a:t>Com a </a:t>
            </a:r>
            <a:r>
              <a:rPr lang="en-US" dirty="0" err="1">
                <a:ea typeface="+mn-lt"/>
                <a:cs typeface="+mn-lt"/>
              </a:rPr>
              <a:t>posição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velocimetro</a:t>
            </a:r>
            <a:r>
              <a:rPr lang="en-US" dirty="0">
                <a:ea typeface="+mn-lt"/>
                <a:cs typeface="+mn-lt"/>
              </a:rPr>
              <a:t> de 1 </a:t>
            </a:r>
            <a:r>
              <a:rPr lang="en-US" dirty="0" err="1">
                <a:ea typeface="+mn-lt"/>
                <a:cs typeface="+mn-lt"/>
              </a:rPr>
              <a:t>até</a:t>
            </a:r>
            <a:r>
              <a:rPr lang="en-US" dirty="0">
                <a:ea typeface="+mn-lt"/>
                <a:cs typeface="+mn-lt"/>
              </a:rPr>
              <a:t> 5, 10 </a:t>
            </a:r>
            <a:r>
              <a:rPr lang="en-US" dirty="0" err="1">
                <a:ea typeface="+mn-lt"/>
                <a:cs typeface="+mn-lt"/>
              </a:rPr>
              <a:t>até</a:t>
            </a:r>
            <a:r>
              <a:rPr lang="en-US" dirty="0">
                <a:ea typeface="+mn-lt"/>
                <a:cs typeface="+mn-lt"/>
              </a:rPr>
              <a:t> 40 </a:t>
            </a:r>
            <a:r>
              <a:rPr lang="en-US" dirty="0" err="1">
                <a:ea typeface="+mn-lt"/>
                <a:cs typeface="+mn-lt"/>
              </a:rPr>
              <a:t>ou</a:t>
            </a:r>
            <a:r>
              <a:rPr lang="en-US" dirty="0">
                <a:ea typeface="+mn-lt"/>
                <a:cs typeface="+mn-lt"/>
              </a:rPr>
              <a:t> 50 </a:t>
            </a:r>
            <a:r>
              <a:rPr lang="en-US" dirty="0" err="1">
                <a:ea typeface="+mn-lt"/>
                <a:cs typeface="+mn-lt"/>
              </a:rPr>
              <a:t>até</a:t>
            </a:r>
            <a:r>
              <a:rPr lang="en-US" dirty="0">
                <a:ea typeface="+mn-lt"/>
                <a:cs typeface="+mn-lt"/>
              </a:rPr>
              <a:t> 100, o </a:t>
            </a:r>
            <a:r>
              <a:rPr lang="en-US" dirty="0" err="1">
                <a:ea typeface="+mn-lt"/>
                <a:cs typeface="+mn-lt"/>
              </a:rPr>
              <a:t>comportamento</a:t>
            </a:r>
            <a:r>
              <a:rPr lang="en-US" dirty="0">
                <a:ea typeface="+mn-lt"/>
                <a:cs typeface="+mn-lt"/>
              </a:rPr>
              <a:t> do </a:t>
            </a:r>
            <a:r>
              <a:rPr lang="en-US" dirty="0" err="1">
                <a:ea typeface="+mn-lt"/>
                <a:cs typeface="+mn-lt"/>
              </a:rPr>
              <a:t>algoritmo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vai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permanecer</a:t>
            </a:r>
            <a:r>
              <a:rPr lang="en-US" dirty="0">
                <a:ea typeface="+mn-lt"/>
                <a:cs typeface="+mn-lt"/>
              </a:rPr>
              <a:t> o </a:t>
            </a:r>
            <a:r>
              <a:rPr lang="en-US" dirty="0" err="1">
                <a:ea typeface="+mn-lt"/>
                <a:cs typeface="+mn-lt"/>
              </a:rPr>
              <a:t>mesmo</a:t>
            </a:r>
            <a:r>
              <a:rPr lang="en-US" dirty="0">
                <a:ea typeface="+mn-lt"/>
                <a:cs typeface="+mn-lt"/>
              </a:rPr>
              <a:t>, </a:t>
            </a:r>
            <a:r>
              <a:rPr lang="en-US" dirty="0" err="1">
                <a:ea typeface="+mn-lt"/>
                <a:cs typeface="+mn-lt"/>
              </a:rPr>
              <a:t>uma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exponencialidade</a:t>
            </a:r>
            <a:r>
              <a:rPr lang="en-US" dirty="0">
                <a:ea typeface="+mn-lt"/>
                <a:cs typeface="+mn-lt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40590188"/>
      </p:ext>
    </p:extLst>
  </p:cSld>
  <p:clrMapOvr>
    <a:masterClrMapping/>
  </p:clrMapOvr>
</p:sld>
</file>

<file path=ppt/theme/theme1.xml><?xml version="1.0" encoding="utf-8"?>
<a:theme xmlns:a="http://schemas.openxmlformats.org/drawingml/2006/main" name="Explor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3">
      <a:majorFont>
        <a:latin typeface="Sagona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ExploreVTI</vt:lpstr>
      <vt:lpstr>Eficiência de um algoritmo</vt:lpstr>
      <vt:lpstr>Codigo Utilizado</vt:lpstr>
      <vt:lpstr>Acumulador - Aceleração</vt:lpstr>
      <vt:lpstr>comportamento do algoritmo para as variáveis i e acumul_acelerate</vt:lpstr>
      <vt:lpstr>Máquina 1 x Máquina 2</vt:lpstr>
      <vt:lpstr>Codigo Utilizado</vt:lpstr>
      <vt:lpstr>Aceleração</vt:lpstr>
      <vt:lpstr>Aceleração</vt:lpstr>
      <vt:lpstr>Analisando</vt:lpstr>
      <vt:lpstr>Analisando</vt:lpstr>
      <vt:lpstr>Observando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104</cp:revision>
  <dcterms:created xsi:type="dcterms:W3CDTF">2022-02-17T14:52:59Z</dcterms:created>
  <dcterms:modified xsi:type="dcterms:W3CDTF">2022-02-17T17:27:11Z</dcterms:modified>
</cp:coreProperties>
</file>

<file path=docProps/thumbnail.jpeg>
</file>